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81" r:id="rId3"/>
    <p:sldId id="393" r:id="rId4"/>
    <p:sldId id="306" r:id="rId5"/>
    <p:sldId id="299" r:id="rId6"/>
    <p:sldId id="424" r:id="rId7"/>
    <p:sldId id="425" r:id="rId8"/>
    <p:sldId id="432" r:id="rId9"/>
    <p:sldId id="463" r:id="rId10"/>
    <p:sldId id="526" r:id="rId12"/>
    <p:sldId id="464" r:id="rId13"/>
    <p:sldId id="465" r:id="rId14"/>
    <p:sldId id="498" r:id="rId15"/>
    <p:sldId id="459" r:id="rId16"/>
    <p:sldId id="428" r:id="rId17"/>
    <p:sldId id="467" r:id="rId18"/>
    <p:sldId id="420" r:id="rId19"/>
    <p:sldId id="469" r:id="rId20"/>
    <p:sldId id="494" r:id="rId21"/>
    <p:sldId id="495" r:id="rId22"/>
    <p:sldId id="496" r:id="rId23"/>
    <p:sldId id="497" r:id="rId24"/>
    <p:sldId id="466" r:id="rId25"/>
    <p:sldId id="460" r:id="rId26"/>
    <p:sldId id="470" r:id="rId27"/>
    <p:sldId id="429" r:id="rId28"/>
    <p:sldId id="430" r:id="rId29"/>
    <p:sldId id="431" r:id="rId30"/>
    <p:sldId id="421" r:id="rId31"/>
    <p:sldId id="351" r:id="rId32"/>
    <p:sldId id="392" r:id="rId33"/>
    <p:sldId id="388" r:id="rId34"/>
    <p:sldId id="389" r:id="rId35"/>
    <p:sldId id="302" r:id="rId36"/>
    <p:sldId id="372" r:id="rId37"/>
    <p:sldId id="385" r:id="rId38"/>
    <p:sldId id="374" r:id="rId39"/>
    <p:sldId id="376" r:id="rId40"/>
    <p:sldId id="275" r:id="rId41"/>
    <p:sldId id="307" r:id="rId42"/>
  </p:sldIdLst>
  <p:sldSz cx="12192000" cy="6858000"/>
  <p:notesSz cx="6858000" cy="9144000"/>
  <p:custDataLst>
    <p:tags r:id="rId4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DA8"/>
    <a:srgbClr val="EFFFEF"/>
    <a:srgbClr val="CCFFCC"/>
    <a:srgbClr val="F1C7EF"/>
    <a:srgbClr val="FBD9F7"/>
    <a:srgbClr val="FFFFCC"/>
    <a:srgbClr val="89A4A7"/>
    <a:srgbClr val="CCFFFF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5" autoAdjust="0"/>
    <p:restoredTop sz="94660"/>
  </p:normalViewPr>
  <p:slideViewPr>
    <p:cSldViewPr showGuides="1">
      <p:cViewPr varScale="1">
        <p:scale>
          <a:sx n="75" d="100"/>
          <a:sy n="75" d="100"/>
        </p:scale>
        <p:origin x="72" y="3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48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4T01:00:37.65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C37FCC-4668-4D61-9FC0-03879D5F7A6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43344E8-E52F-4DE9-B7AF-04F5930F7CE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DD080-A83D-48C4-A5C4-56BA386181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A8387-030B-4473-8C5D-82183CCDD9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A56C0-7EC7-4EFC-8BDF-678D2CA95E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15A61-B8A1-4F42-A6DB-63665AEAC4D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88B52-9588-4AEF-9BD7-99282D5E7C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539F8-CE91-44C9-B44A-6DCCF39051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1C832-51D1-4EB0-BCFF-6C39FF54C1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6E073-B9EA-4921-94E8-D7BB5D26CF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3AF39-0BDE-4BEC-8B65-C3D652E49A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18482-8EAB-4B35-B3B5-1DA1A5EDAA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4B17D-265D-4C15-8090-A9E236056A4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0228F5-B26A-4001-A994-DF50D269475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22.jpeg"/><Relationship Id="rId7" Type="http://schemas.openxmlformats.org/officeDocument/2006/relationships/tags" Target="../tags/tag30.xml"/><Relationship Id="rId6" Type="http://schemas.openxmlformats.org/officeDocument/2006/relationships/image" Target="../media/image21.jpeg"/><Relationship Id="rId5" Type="http://schemas.openxmlformats.org/officeDocument/2006/relationships/tags" Target="../tags/tag29.xml"/><Relationship Id="rId4" Type="http://schemas.openxmlformats.org/officeDocument/2006/relationships/image" Target="../media/image20.jpeg"/><Relationship Id="rId3" Type="http://schemas.openxmlformats.org/officeDocument/2006/relationships/tags" Target="../tags/tag28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image" Target="../media/image24.jpeg"/><Relationship Id="rId11" Type="http://schemas.openxmlformats.org/officeDocument/2006/relationships/tags" Target="../tags/tag32.xml"/><Relationship Id="rId10" Type="http://schemas.openxmlformats.org/officeDocument/2006/relationships/image" Target="../media/image23.jpeg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34.png"/><Relationship Id="rId7" Type="http://schemas.openxmlformats.org/officeDocument/2006/relationships/tags" Target="../tags/tag44.xml"/><Relationship Id="rId6" Type="http://schemas.openxmlformats.org/officeDocument/2006/relationships/image" Target="../media/image33.png"/><Relationship Id="rId5" Type="http://schemas.openxmlformats.org/officeDocument/2006/relationships/tags" Target="../tags/tag43.xml"/><Relationship Id="rId4" Type="http://schemas.openxmlformats.org/officeDocument/2006/relationships/image" Target="../media/image32.png"/><Relationship Id="rId3" Type="http://schemas.openxmlformats.org/officeDocument/2006/relationships/tags" Target="../tags/tag42.xml"/><Relationship Id="rId2" Type="http://schemas.openxmlformats.org/officeDocument/2006/relationships/image" Target="../media/image31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6.xml"/><Relationship Id="rId10" Type="http://schemas.openxmlformats.org/officeDocument/2006/relationships/image" Target="../media/image35.png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jpeg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12.png"/><Relationship Id="rId2" Type="http://schemas.openxmlformats.org/officeDocument/2006/relationships/tags" Target="../tags/tag47.xml"/><Relationship Id="rId1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7.xml"/><Relationship Id="rId6" Type="http://schemas.openxmlformats.org/officeDocument/2006/relationships/image" Target="../media/image11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Relationship Id="rId3" Type="http://schemas.openxmlformats.org/officeDocument/2006/relationships/image" Target="../media/image9.jpeg"/><Relationship Id="rId2" Type="http://schemas.openxmlformats.org/officeDocument/2006/relationships/image" Target="../media/image60.png"/><Relationship Id="rId1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64.png"/><Relationship Id="rId1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65.jpeg"/><Relationship Id="rId1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66.jpeg"/><Relationship Id="rId1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8.png"/><Relationship Id="rId6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10.png"/><Relationship Id="rId7" Type="http://schemas.openxmlformats.org/officeDocument/2006/relationships/tags" Target="../tags/tag9.xml"/><Relationship Id="rId6" Type="http://schemas.openxmlformats.org/officeDocument/2006/relationships/image" Target="../media/image9.jpe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7.xml"/><Relationship Id="rId11" Type="http://schemas.openxmlformats.org/officeDocument/2006/relationships/themeOverride" Target="../theme/themeOverride2.xml"/><Relationship Id="rId10" Type="http://schemas.openxmlformats.org/officeDocument/2006/relationships/tags" Target="../tags/tag1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12.png"/><Relationship Id="rId7" Type="http://schemas.openxmlformats.org/officeDocument/2006/relationships/tags" Target="../tags/tag15.xml"/><Relationship Id="rId6" Type="http://schemas.openxmlformats.org/officeDocument/2006/relationships/image" Target="../media/image11.jpe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7.xml"/><Relationship Id="rId11" Type="http://schemas.openxmlformats.org/officeDocument/2006/relationships/themeOverride" Target="../theme/themeOverride3.xml"/><Relationship Id="rId10" Type="http://schemas.openxmlformats.org/officeDocument/2006/relationships/tags" Target="../tags/tag1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14.png"/><Relationship Id="rId7" Type="http://schemas.openxmlformats.org/officeDocument/2006/relationships/tags" Target="../tags/tag21.xml"/><Relationship Id="rId6" Type="http://schemas.openxmlformats.org/officeDocument/2006/relationships/image" Target="../media/image13.jpe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6.png"/><Relationship Id="rId15" Type="http://schemas.openxmlformats.org/officeDocument/2006/relationships/slideLayout" Target="../slideLayouts/slideLayout7.xml"/><Relationship Id="rId14" Type="http://schemas.openxmlformats.org/officeDocument/2006/relationships/themeOverride" Target="../theme/themeOverride4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1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0" Type="http://schemas.openxmlformats.org/officeDocument/2006/relationships/comments" Target="../comments/commen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/>
          <p:cNvSpPr>
            <a:spLocks noChangeArrowheads="1"/>
          </p:cNvSpPr>
          <p:nvPr/>
        </p:nvSpPr>
        <p:spPr bwMode="auto">
          <a:xfrm>
            <a:off x="8688288" y="764704"/>
            <a:ext cx="27494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 dirty="0">
                <a:solidFill>
                  <a:srgbClr val="FFFF00"/>
                </a:solidFill>
                <a:latin typeface="Arial" panose="020B0604020202020204"/>
              </a:rPr>
              <a:t>Unit 8</a:t>
            </a:r>
            <a:endParaRPr lang="zh-CN" altLang="en-US" sz="7200" b="1" dirty="0">
              <a:solidFill>
                <a:srgbClr val="FFFF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9"/>
          <p:cNvSpPr txBox="1">
            <a:spLocks noChangeArrowheads="1"/>
          </p:cNvSpPr>
          <p:nvPr/>
        </p:nvSpPr>
        <p:spPr bwMode="auto">
          <a:xfrm>
            <a:off x="1235904" y="764807"/>
            <a:ext cx="9721080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Thanksgiving?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When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it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Thanksgiving)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3.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  <a:sym typeface="+mn-ea"/>
              </a:rPr>
              <a:t>Why</a:t>
            </a: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 is Thanksgiving important?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646430" y="116840"/>
            <a:ext cx="1144651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700" b="1" dirty="0">
                <a:solidFill>
                  <a:schemeClr val="tx1"/>
                </a:solidFill>
                <a:sym typeface="+mn-ea"/>
              </a:rPr>
              <a:t>Read </a:t>
            </a:r>
            <a:r>
              <a:rPr lang="en-US" altLang="zh-CN" sz="2700" b="1" dirty="0">
                <a:solidFill>
                  <a:srgbClr val="00B050"/>
                </a:solidFill>
                <a:sym typeface="+mn-ea"/>
              </a:rPr>
              <a:t>the </a:t>
            </a:r>
            <a:r>
              <a:rPr lang="en-US" altLang="zh-CN" sz="2700" b="1" dirty="0" smtClean="0">
                <a:solidFill>
                  <a:srgbClr val="00B050"/>
                </a:solidFill>
                <a:sym typeface="+mn-ea"/>
              </a:rPr>
              <a:t>first part of the article</a:t>
            </a:r>
            <a:r>
              <a:rPr lang="en-US" altLang="zh-CN" sz="2700" b="1" dirty="0">
                <a:solidFill>
                  <a:schemeClr val="tx1"/>
                </a:solidFill>
              </a:rPr>
              <a:t> and answer the following questions.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1703070" y="1224915"/>
            <a:ext cx="920242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People celebrate Thanksgiving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in North America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706267" y="2483754"/>
            <a:ext cx="9646317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 the United States, it is always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on the fourth Thursday in </a:t>
            </a:r>
            <a:r>
              <a:rPr lang="en-US" altLang="zh-CN" b="1" u="sng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November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and in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Canada, it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falls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on the second Monday in October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"/>
            <a:ext cx="763270" cy="763270"/>
          </a:xfrm>
          <a:prstGeom prst="rect">
            <a:avLst/>
          </a:prstGeom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718000" y="4831882"/>
            <a:ext cx="9841859" cy="137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Because it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is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a time to </a:t>
            </a:r>
            <a:r>
              <a:rPr lang="en-US" altLang="zh-CN" b="1" u="sng" dirty="0">
                <a:solidFill>
                  <a:srgbClr val="00B050"/>
                </a:solidFill>
                <a:latin typeface="Times New Roman" panose="02020603050405020304" pitchFamily="18" charset="0"/>
              </a:rPr>
              <a:t>give thanks</a:t>
            </a:r>
            <a:r>
              <a:rPr lang="en-US" altLang="zh-CN" b="1" u="sng" dirty="0">
                <a:solidFill>
                  <a:srgbClr val="00B050"/>
                </a:solidFill>
                <a:latin typeface="Times New Roman" panose="02020603050405020304" pitchFamily="18" charset="0"/>
              </a:rPr>
              <a:t> for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food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in autumn and other good things people enjoy in life.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ldLvl="0" animBg="1"/>
      <p:bldP spid="63495" grpId="0" bldLvl="0" animBg="1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9"/>
          <p:cNvSpPr txBox="1">
            <a:spLocks noChangeArrowheads="1"/>
          </p:cNvSpPr>
          <p:nvPr/>
        </p:nvSpPr>
        <p:spPr bwMode="auto">
          <a:xfrm>
            <a:off x="546303" y="614178"/>
            <a:ext cx="10873208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How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it?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5.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What</a:t>
            </a:r>
            <a:r>
              <a:rPr lang="en-US" altLang="zh-CN" b="1" dirty="0">
                <a:latin typeface="Times New Roman" panose="02020603050405020304" pitchFamily="18" charset="0"/>
              </a:rPr>
              <a:t> is the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main dish</a:t>
            </a:r>
            <a:r>
              <a:rPr lang="en-US" altLang="zh-CN" b="1" dirty="0">
                <a:latin typeface="Times New Roman" panose="02020603050405020304" pitchFamily="18" charset="0"/>
              </a:rPr>
              <a:t> of the Thanksgiving meal?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感恩节大餐的主菜是什么？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922038" y="1073407"/>
            <a:ext cx="10785757" cy="137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Families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00B050"/>
                </a:solidFill>
                <a:latin typeface="Times New Roman" panose="02020603050405020304" pitchFamily="18" charset="0"/>
              </a:rPr>
              <a:t>get together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and usually celebrate it with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a big family meal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911042" y="3860904"/>
            <a:ext cx="9936908" cy="73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main dish of this meal is almost always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turkey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ldLvl="0" animBg="1"/>
      <p:bldP spid="3073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微信图片_2023120409480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20505" y="393700"/>
            <a:ext cx="2493010" cy="4002405"/>
          </a:xfrm>
          <a:prstGeom prst="rect">
            <a:avLst/>
          </a:prstGeom>
        </p:spPr>
      </p:pic>
      <p:pic>
        <p:nvPicPr>
          <p:cNvPr id="8" name="图片 7" descr="微信图片_202312040947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715" y="332740"/>
            <a:ext cx="1633220" cy="2441575"/>
          </a:xfrm>
          <a:prstGeom prst="rect">
            <a:avLst/>
          </a:prstGeom>
        </p:spPr>
      </p:pic>
      <p:pic>
        <p:nvPicPr>
          <p:cNvPr id="6" name="图片 5" descr="微信图片_202312040948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5400000">
            <a:off x="1979930" y="706755"/>
            <a:ext cx="2439670" cy="1694815"/>
          </a:xfrm>
          <a:prstGeom prst="rect">
            <a:avLst/>
          </a:prstGeom>
        </p:spPr>
      </p:pic>
      <p:pic>
        <p:nvPicPr>
          <p:cNvPr id="3" name="图片 2" descr="微信图片_2023120409480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865" y="3654425"/>
            <a:ext cx="3528060" cy="2539365"/>
          </a:xfrm>
          <a:prstGeom prst="rect">
            <a:avLst/>
          </a:prstGeom>
        </p:spPr>
      </p:pic>
      <p:pic>
        <p:nvPicPr>
          <p:cNvPr id="4" name="图片 3" descr="微信图片_20231204094808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9470" y="3654425"/>
            <a:ext cx="3208020" cy="2539365"/>
          </a:xfrm>
          <a:prstGeom prst="rect">
            <a:avLst/>
          </a:prstGeom>
        </p:spPr>
      </p:pic>
      <p:pic>
        <p:nvPicPr>
          <p:cNvPr id="5" name="图片 4" descr="微信图片_20231204094807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015865" y="752475"/>
            <a:ext cx="3173095" cy="2380615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060" y="2566035"/>
            <a:ext cx="25888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96890" y="2925445"/>
            <a:ext cx="20320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cornbread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336405" y="4149090"/>
            <a:ext cx="221234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mashed potatoes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11860" y="6021070"/>
            <a:ext cx="29635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pumpkin pie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44110" y="6093460"/>
            <a:ext cx="3489960" cy="67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pie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5325" y="260985"/>
            <a:ext cx="345630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8"/>
            </p:custDataLst>
          </p:nvPr>
        </p:nvSpPr>
        <p:spPr>
          <a:xfrm>
            <a:off x="1592580" y="4364990"/>
            <a:ext cx="248729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9"/>
            </p:custDataLst>
          </p:nvPr>
        </p:nvSpPr>
        <p:spPr>
          <a:xfrm>
            <a:off x="4799965" y="3785870"/>
            <a:ext cx="345630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836988" y="-27305"/>
            <a:ext cx="47923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Thanksgiving Meal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8770" y="69850"/>
            <a:ext cx="1169797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Thanksgiving in North America</a:t>
            </a:r>
            <a:endParaRPr lang="zh-CN" altLang="en-US" b="1"/>
          </a:p>
          <a:p>
            <a:r>
              <a:rPr lang="zh-CN" altLang="en-US"/>
              <a:t>In most countries, people usually eat traditional food on special holidays. A special day in North America is Thanksgiving. In the United States, this festival is always on the fouth Thursday in November, but in Canada it falls on the</a:t>
            </a:r>
            <a:r>
              <a:rPr lang="en-US" altLang="zh-CN"/>
              <a:t> </a:t>
            </a:r>
            <a:r>
              <a:rPr lang="zh-CN" altLang="en-US"/>
              <a:t>second Monday in October. Thanksgiving is</a:t>
            </a:r>
            <a:r>
              <a:rPr lang="en-US" altLang="zh-CN"/>
              <a:t> </a:t>
            </a:r>
            <a:r>
              <a:rPr lang="zh-CN" altLang="en-US"/>
              <a:t>a time to give thanks for food in the autumn and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other good things people enjoy in life. Families see Thanksgiving as a time to get together and usually celebrate it with a big family meal. The main dish of this meal is almost always turkey, a large bird. To go with the turkey, people often prepare other things, such as gravy, cornbread, mashed potatoes, and pumpkin or apple pie.</a:t>
            </a:r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8770" y="428625"/>
            <a:ext cx="11697970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Thanksgiving in North America</a:t>
            </a:r>
            <a:endParaRPr lang="zh-CN" altLang="en-US" b="1"/>
          </a:p>
          <a:p>
            <a:r>
              <a:rPr lang="en-US" altLang="zh-CN" b="1">
                <a:solidFill>
                  <a:srgbClr val="FF0000"/>
                </a:solidFill>
              </a:rPr>
              <a:t>Topic:</a:t>
            </a:r>
            <a:r>
              <a:rPr lang="zh-CN" altLang="en-US" b="1"/>
              <a:t>In most countries, people usually eat traditional food on special holidays.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zh-CN" altLang="en-US" b="1"/>
              <a:t>A special day in North America</a:t>
            </a:r>
            <a:r>
              <a:rPr lang="zh-CN" altLang="en-US" b="1">
                <a:solidFill>
                  <a:srgbClr val="FF0000"/>
                </a:solidFill>
              </a:rPr>
              <a:t>【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Where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】</a:t>
            </a:r>
            <a:r>
              <a:rPr lang="zh-CN" altLang="en-US" b="1"/>
              <a:t> is Thanksgiving. </a:t>
            </a:r>
            <a:r>
              <a:rPr lang="en-US" altLang="zh-CN" b="1">
                <a:solidFill>
                  <a:srgbClr val="FF0000"/>
                </a:solidFill>
              </a:rPr>
              <a:t>When:</a:t>
            </a:r>
            <a:r>
              <a:rPr lang="zh-CN" altLang="en-US" b="1"/>
              <a:t>In the United States, this festival is always on the fouth Thursday in November, but in Canada it falls on the</a:t>
            </a:r>
            <a:r>
              <a:rPr lang="en-US" altLang="zh-CN" b="1"/>
              <a:t> </a:t>
            </a:r>
            <a:r>
              <a:rPr lang="zh-CN" altLang="en-US" b="1"/>
              <a:t>second Monday in October. </a:t>
            </a:r>
            <a:r>
              <a:rPr lang="en-US" altLang="zh-CN" b="1">
                <a:solidFill>
                  <a:srgbClr val="FF0000"/>
                </a:solidFill>
              </a:rPr>
              <a:t>Why:</a:t>
            </a:r>
            <a:r>
              <a:rPr lang="zh-CN" altLang="en-US" b="1"/>
              <a:t>Thanksgiving is</a:t>
            </a:r>
            <a:r>
              <a:rPr lang="en-US" altLang="zh-CN" b="1"/>
              <a:t> </a:t>
            </a:r>
            <a:r>
              <a:rPr lang="zh-CN" altLang="en-US" b="1"/>
              <a:t>a time to give thanks for food in </a:t>
            </a:r>
            <a:r>
              <a:rPr lang="zh-CN" altLang="en-US" b="1"/>
              <a:t>the autumn and</a:t>
            </a:r>
            <a:r>
              <a:rPr lang="en-US" altLang="zh-CN" b="1"/>
              <a:t> </a:t>
            </a:r>
            <a:r>
              <a:rPr lang="zh-CN" altLang="en-US" b="1">
                <a:sym typeface="+mn-ea"/>
              </a:rPr>
              <a:t>other good things 【people enjoy in life. 】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How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:</a:t>
            </a:r>
            <a:r>
              <a:rPr lang="zh-CN" altLang="en-US" b="1">
                <a:sym typeface="+mn-ea"/>
              </a:rPr>
              <a:t>Families </a:t>
            </a:r>
            <a:r>
              <a:rPr lang="zh-CN" altLang="en-US" b="1">
                <a:solidFill>
                  <a:srgbClr val="00B050"/>
                </a:solidFill>
                <a:sym typeface="+mn-ea"/>
              </a:rPr>
              <a:t>see</a:t>
            </a:r>
            <a:r>
              <a:rPr lang="zh-CN" altLang="en-US" b="1">
                <a:sym typeface="+mn-ea"/>
              </a:rPr>
              <a:t> Thanksgiving </a:t>
            </a:r>
            <a:r>
              <a:rPr lang="zh-CN" altLang="en-US" b="1">
                <a:solidFill>
                  <a:srgbClr val="00B050"/>
                </a:solidFill>
                <a:sym typeface="+mn-ea"/>
              </a:rPr>
              <a:t>as</a:t>
            </a:r>
            <a:r>
              <a:rPr lang="zh-CN" altLang="en-US" b="1">
                <a:sym typeface="+mn-ea"/>
              </a:rPr>
              <a:t> a time to get together and usually celebrate it with a big family meal.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What: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b="1">
                <a:sym typeface="+mn-ea"/>
              </a:rPr>
              <a:t>The main dish of this meal is almost always turkey, a large bird. To </a:t>
            </a:r>
            <a:r>
              <a:rPr lang="zh-CN" altLang="en-US" b="1">
                <a:solidFill>
                  <a:srgbClr val="00B050"/>
                </a:solidFill>
                <a:sym typeface="+mn-ea"/>
              </a:rPr>
              <a:t>go with</a:t>
            </a:r>
            <a:r>
              <a:rPr lang="zh-CN" altLang="en-US" b="1">
                <a:sym typeface="+mn-ea"/>
              </a:rPr>
              <a:t> the turkey, people often prepare other things, such as gravy, cornbread, mashed potatoes, and pumpkin or apple pie.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746760" y="218440"/>
            <a:ext cx="1129538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Read the 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next part of the article </a:t>
            </a:r>
            <a:r>
              <a:rPr lang="en-US" altLang="zh-CN" sz="2800" b="1" dirty="0">
                <a:solidFill>
                  <a:srgbClr val="0000FF"/>
                </a:solidFill>
              </a:rPr>
              <a:t>and number the pictures [1-5].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" y="260350"/>
            <a:ext cx="730250" cy="7302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41776" y="1642231"/>
            <a:ext cx="9827570" cy="4859046"/>
            <a:chOff x="1042445" y="1866714"/>
            <a:chExt cx="9827570" cy="485904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3700" r="9091"/>
            <a:stretch>
              <a:fillRect/>
            </a:stretch>
          </p:blipFill>
          <p:spPr>
            <a:xfrm>
              <a:off x="6519581" y="4188442"/>
              <a:ext cx="2856489" cy="253731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9" t="6565" r="9181" b="6704"/>
            <a:stretch>
              <a:fillRect/>
            </a:stretch>
          </p:blipFill>
          <p:spPr>
            <a:xfrm>
              <a:off x="1042445" y="1866714"/>
              <a:ext cx="2708677" cy="21669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t="8723" r="10690" b="6945"/>
            <a:stretch>
              <a:fillRect/>
            </a:stretch>
          </p:blipFill>
          <p:spPr>
            <a:xfrm>
              <a:off x="4451184" y="1881088"/>
              <a:ext cx="2822731" cy="221241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t="7942" r="10973" b="7293"/>
            <a:stretch>
              <a:fillRect/>
            </a:stretch>
          </p:blipFill>
          <p:spPr>
            <a:xfrm>
              <a:off x="7999626" y="1918565"/>
              <a:ext cx="2560968" cy="205881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7" t="4671" r="10835" b="2295"/>
            <a:stretch>
              <a:fillRect/>
            </a:stretch>
          </p:blipFill>
          <p:spPr>
            <a:xfrm>
              <a:off x="2397569" y="4093499"/>
              <a:ext cx="2910289" cy="2518518"/>
            </a:xfrm>
            <a:prstGeom prst="rect">
              <a:avLst/>
            </a:prstGeom>
          </p:spPr>
        </p:pic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3195918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6821303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10326370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4875119" y="6122302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9051199" y="6105503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907271" y="5832697"/>
            <a:ext cx="5048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70757" y="3290996"/>
            <a:ext cx="4318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06825" y="3304440"/>
            <a:ext cx="3603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9142964" y="5818013"/>
            <a:ext cx="3587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0390045" y="3328336"/>
            <a:ext cx="5683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/>
      <p:bldP spid="1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8755" y="548005"/>
            <a:ext cx="117843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Making a turkey dinner</a:t>
            </a:r>
            <a:endParaRPr lang="zh-CN" altLang="en-US" b="1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Here is one way to make turkey for a Thanksgiving dinner.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First,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mix</a:t>
            </a:r>
            <a:r>
              <a:rPr lang="zh-CN" altLang="en-US">
                <a:sym typeface="+mn-ea"/>
              </a:rPr>
              <a:t> together some bread pieces, onions, salt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and</a:t>
            </a:r>
            <a:r>
              <a:rPr lang="zh-CN" altLang="en-US">
                <a:sym typeface="+mn-ea"/>
              </a:rPr>
              <a:t> pepper.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Next,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fill</a:t>
            </a:r>
            <a:r>
              <a:rPr lang="zh-CN" altLang="en-US">
                <a:sym typeface="+mn-ea"/>
              </a:rPr>
              <a:t> the turkey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with</a:t>
            </a:r>
            <a:r>
              <a:rPr lang="zh-CN" altLang="en-US">
                <a:sym typeface="+mn-ea"/>
              </a:rPr>
              <a:t> this bread </a:t>
            </a:r>
            <a:r>
              <a:rPr lang="zh-CN" altLang="en-US" u="sng">
                <a:sym typeface="+mn-ea"/>
              </a:rPr>
              <a:t>mix</a:t>
            </a:r>
            <a:r>
              <a:rPr lang="zh-CN" altLang="en-US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Then,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put</a:t>
            </a:r>
            <a:r>
              <a:rPr lang="zh-CN" altLang="en-US">
                <a:sym typeface="+mn-ea"/>
              </a:rPr>
              <a:t> the turkey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in</a:t>
            </a:r>
            <a:r>
              <a:rPr lang="zh-CN" altLang="en-US">
                <a:sym typeface="+mn-ea"/>
              </a:rPr>
              <a:t> a hot oven and </a:t>
            </a:r>
            <a:r>
              <a:rPr lang="zh-CN" altLang="en-US" u="sng">
                <a:sym typeface="+mn-ea"/>
              </a:rPr>
              <a:t>cook it for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 few hours.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When it is ready, </a:t>
            </a:r>
            <a:r>
              <a:rPr lang="zh-CN" altLang="en-US" u="sng">
                <a:solidFill>
                  <a:srgbClr val="FF0000"/>
                </a:solidFill>
                <a:sym typeface="+mn-ea"/>
              </a:rPr>
              <a:t>place</a:t>
            </a:r>
            <a:r>
              <a:rPr lang="zh-CN" altLang="en-US">
                <a:sym typeface="+mn-ea"/>
              </a:rPr>
              <a:t> the turkey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on</a:t>
            </a:r>
            <a:r>
              <a:rPr lang="zh-CN" altLang="en-US">
                <a:sym typeface="+mn-ea"/>
              </a:rPr>
              <a:t> a large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plate and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cover</a:t>
            </a:r>
            <a:r>
              <a:rPr lang="zh-CN" altLang="en-US">
                <a:sym typeface="+mn-ea"/>
              </a:rPr>
              <a:t> it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with</a:t>
            </a:r>
            <a:r>
              <a:rPr lang="zh-CN" altLang="en-US">
                <a:sym typeface="+mn-ea"/>
              </a:rPr>
              <a:t> gravy.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Finally,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cut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the turkey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into</a:t>
            </a:r>
            <a:r>
              <a:rPr lang="zh-CN" altLang="en-US">
                <a:sym typeface="+mn-ea"/>
              </a:rPr>
              <a:t> </a:t>
            </a:r>
            <a:r>
              <a:rPr lang="zh-CN" altLang="en-US" u="sng">
                <a:sym typeface="+mn-ea"/>
              </a:rPr>
              <a:t>thin</a:t>
            </a:r>
            <a:r>
              <a:rPr lang="zh-CN" altLang="en-US">
                <a:sym typeface="+mn-ea"/>
              </a:rPr>
              <a:t> pieces and eat the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meat with vegetables like carrots and potatoes.</a:t>
            </a:r>
            <a:endParaRPr lang="zh-CN" altLang="en-US" sz="2800"/>
          </a:p>
        </p:txBody>
      </p:sp>
      <p:pic>
        <p:nvPicPr>
          <p:cNvPr id="4" name="图片 3" descr="202312040831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3910" y="5079365"/>
            <a:ext cx="1771015" cy="1563370"/>
          </a:xfrm>
          <a:prstGeom prst="rect">
            <a:avLst/>
          </a:prstGeom>
        </p:spPr>
      </p:pic>
      <p:pic>
        <p:nvPicPr>
          <p:cNvPr id="5" name="图片 4" descr="202312040831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6975" y="5013325"/>
            <a:ext cx="1829435" cy="1652270"/>
          </a:xfrm>
          <a:prstGeom prst="rect">
            <a:avLst/>
          </a:prstGeom>
        </p:spPr>
      </p:pic>
      <p:pic>
        <p:nvPicPr>
          <p:cNvPr id="6" name="图片 5" descr="202312040831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61250" y="5085715"/>
            <a:ext cx="1878965" cy="1574165"/>
          </a:xfrm>
          <a:prstGeom prst="rect">
            <a:avLst/>
          </a:prstGeom>
        </p:spPr>
      </p:pic>
      <p:pic>
        <p:nvPicPr>
          <p:cNvPr id="7" name="图片 6" descr="202312040831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84855" y="5085715"/>
            <a:ext cx="1886585" cy="1496695"/>
          </a:xfrm>
          <a:prstGeom prst="rect">
            <a:avLst/>
          </a:prstGeom>
        </p:spPr>
      </p:pic>
      <p:pic>
        <p:nvPicPr>
          <p:cNvPr id="8" name="图片 7" descr="202312040831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73370" y="5085715"/>
            <a:ext cx="1886585" cy="153924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61008" y="2418048"/>
            <a:ext cx="11449271" cy="3677088"/>
            <a:chOff x="335359" y="2332588"/>
            <a:chExt cx="11449271" cy="3677088"/>
          </a:xfrm>
        </p:grpSpPr>
        <p:sp>
          <p:nvSpPr>
            <p:cNvPr id="11" name="对角圆角矩形 10"/>
            <p:cNvSpPr/>
            <p:nvPr/>
          </p:nvSpPr>
          <p:spPr>
            <a:xfrm rot="10800000">
              <a:off x="335359" y="2332588"/>
              <a:ext cx="11449271" cy="3677088"/>
            </a:xfrm>
            <a:prstGeom prst="round2Diag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51384" y="2513752"/>
              <a:ext cx="11156204" cy="30460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1617980" indent="-161798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08280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2491105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2898775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330708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37642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42214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46786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51358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612900" indent="-161290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</a:t>
              </a:r>
              <a:r>
                <a:rPr lang="en-US" altLang="zh-CN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 it to your friends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some vegetables.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437005" indent="-1437005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put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this 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into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bird.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609725" indent="-1609725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cook it </a:t>
              </a:r>
              <a:r>
                <a:rPr lang="en-US" altLang="zh-CN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 a very high temperature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 a long time. 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612900" indent="-161290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put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everything you need together 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large bowl. 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695400" y="2670271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695400" y="3407089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695400" y="4152460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2172" y="4904560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410442" y="358478"/>
            <a:ext cx="10374189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Here are the instructions(</a:t>
            </a:r>
            <a:r>
              <a:rPr lang="zh-CN" altLang="en-US" b="1" dirty="0">
                <a:solidFill>
                  <a:schemeClr val="tx1"/>
                </a:solidFill>
              </a:rPr>
              <a:t>用法说明</a:t>
            </a:r>
            <a:r>
              <a:rPr lang="en-US" altLang="zh-CN" b="1" dirty="0">
                <a:solidFill>
                  <a:schemeClr val="tx1"/>
                </a:solidFill>
              </a:rPr>
              <a:t>) for making a turkey dinner written </a:t>
            </a:r>
            <a:r>
              <a:rPr lang="en-US" altLang="zh-CN" b="1" dirty="0">
                <a:solidFill>
                  <a:srgbClr val="1F2DA8"/>
                </a:solidFill>
              </a:rPr>
              <a:t>in a different way</a:t>
            </a:r>
            <a:r>
              <a:rPr lang="en-US" altLang="zh-CN" b="1" dirty="0">
                <a:solidFill>
                  <a:schemeClr val="tx1"/>
                </a:solidFill>
              </a:rPr>
              <a:t>. Put them in order. Write</a:t>
            </a:r>
            <a:r>
              <a:rPr lang="en-US" altLang="zh-CN" b="1" i="1" dirty="0">
                <a:solidFill>
                  <a:schemeClr val="tx1"/>
                </a:solidFill>
              </a:rPr>
              <a:t> </a:t>
            </a:r>
            <a:r>
              <a:rPr lang="en-US" altLang="zh-CN" b="1" i="1" dirty="0">
                <a:solidFill>
                  <a:srgbClr val="1F2DA8"/>
                </a:solidFill>
              </a:rPr>
              <a:t>First</a:t>
            </a:r>
            <a:r>
              <a:rPr lang="en-US" altLang="zh-CN" b="1" dirty="0">
                <a:solidFill>
                  <a:srgbClr val="1F2DA8"/>
                </a:solidFill>
              </a:rPr>
              <a:t>, </a:t>
            </a:r>
            <a:r>
              <a:rPr lang="en-US" altLang="zh-CN" b="1" i="1" dirty="0">
                <a:solidFill>
                  <a:srgbClr val="1F2DA8"/>
                </a:solidFill>
              </a:rPr>
              <a:t>Next</a:t>
            </a:r>
            <a:r>
              <a:rPr lang="en-US" altLang="zh-CN" b="1" dirty="0">
                <a:solidFill>
                  <a:srgbClr val="1F2DA8"/>
                </a:solidFill>
              </a:rPr>
              <a:t>, </a:t>
            </a:r>
            <a:r>
              <a:rPr lang="en-US" altLang="zh-CN" b="1" i="1" dirty="0">
                <a:solidFill>
                  <a:srgbClr val="1F2DA8"/>
                </a:solidFill>
              </a:rPr>
              <a:t>Then</a:t>
            </a:r>
            <a:r>
              <a:rPr lang="en-US" altLang="zh-CN" b="1" dirty="0">
                <a:solidFill>
                  <a:srgbClr val="1F2DA8"/>
                </a:solidFill>
              </a:rPr>
              <a:t> and </a:t>
            </a:r>
            <a:r>
              <a:rPr lang="en-US" altLang="zh-CN" b="1" i="1" dirty="0">
                <a:solidFill>
                  <a:srgbClr val="1F2DA8"/>
                </a:solidFill>
              </a:rPr>
              <a:t>Finally</a:t>
            </a:r>
            <a:r>
              <a:rPr lang="en-US" altLang="zh-CN" b="1" dirty="0">
                <a:solidFill>
                  <a:schemeClr val="tx1"/>
                </a:solidFill>
              </a:rPr>
              <a:t>. 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76672"/>
            <a:ext cx="1219099" cy="1219099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70346" y="2716600"/>
            <a:ext cx="14141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Finally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346" y="3448457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80719" y="4198789"/>
            <a:ext cx="109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Then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45795" y="4912875"/>
            <a:ext cx="10278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" y="2710923"/>
            <a:ext cx="655050" cy="655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6" y="4947290"/>
            <a:ext cx="655050" cy="655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4" y="3433200"/>
            <a:ext cx="655050" cy="655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" y="4215119"/>
            <a:ext cx="655050" cy="65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3029" y="1015920"/>
            <a:ext cx="5585173" cy="6739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Put everything you need together in a large bowl.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Put this into the bird.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Cook it at a very high temperature for a long time.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 it to your friends with some vegetables.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487488" y="332656"/>
            <a:ext cx="100141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Try to find the same expressions in the passage.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096000" y="1167594"/>
            <a:ext cx="5597873" cy="5213735"/>
          </a:xfrm>
          <a:prstGeom prst="rect">
            <a:avLst/>
          </a:prstGeom>
          <a:solidFill>
            <a:srgbClr val="EFFFEF">
              <a:alpha val="50000"/>
            </a:srgb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80186" y="4695172"/>
            <a:ext cx="544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Cut the turkey into pieces and eat with vegetables like carrots and potatoes.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708062" y="1484784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663952" y="299695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124357" y="2496557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this bread mix.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703248" y="407707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68528" y="3593195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Put the turkey in a hot oven and cook it for a few hours.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00054" y="1063366"/>
            <a:ext cx="56221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Mix together some bread pieces, onions, salt and pepper.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703248" y="5229200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9"/>
          <p:cNvSpPr txBox="1">
            <a:spLocks noChangeArrowheads="1"/>
          </p:cNvSpPr>
          <p:nvPr/>
        </p:nvSpPr>
        <p:spPr bwMode="auto">
          <a:xfrm>
            <a:off x="395412" y="1843384"/>
            <a:ext cx="11089232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811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894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970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053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When</a:t>
            </a:r>
            <a:r>
              <a:rPr lang="en-US" altLang="zh-CN" b="1" dirty="0">
                <a:latin typeface="Times New Roman" panose="02020603050405020304" pitchFamily="18" charset="0"/>
              </a:rPr>
              <a:t> is this special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What are the reasons</a:t>
            </a:r>
            <a:r>
              <a:rPr lang="en-US" altLang="zh-CN" b="1" dirty="0">
                <a:latin typeface="Times New Roman" panose="02020603050405020304" pitchFamily="18" charset="0"/>
              </a:rPr>
              <a:t> for this special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Do people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give thanks for anything</a:t>
            </a:r>
            <a:r>
              <a:rPr lang="en-US" altLang="zh-CN" b="1" dirty="0">
                <a:latin typeface="Times New Roman" panose="02020603050405020304" pitchFamily="18" charset="0"/>
              </a:rPr>
              <a:t> on this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Do people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remember anything or anyone</a:t>
            </a:r>
            <a:r>
              <a:rPr lang="en-US" altLang="zh-CN" b="1" dirty="0">
                <a:latin typeface="Times New Roman" panose="02020603050405020304" pitchFamily="18" charset="0"/>
              </a:rPr>
              <a:t> on this day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3.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How</a:t>
            </a:r>
            <a:r>
              <a:rPr lang="en-US" altLang="zh-CN" b="1" dirty="0">
                <a:latin typeface="Times New Roman" panose="02020603050405020304" pitchFamily="18" charset="0"/>
              </a:rPr>
              <a:t> do most people celebrate this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4. Is there any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traditional food</a:t>
            </a:r>
            <a:r>
              <a:rPr lang="en-US" altLang="zh-CN" b="1" dirty="0">
                <a:latin typeface="Times New Roman" panose="02020603050405020304" pitchFamily="18" charset="0"/>
              </a:rPr>
              <a:t>? What are the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main dishes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5. Can you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make</a:t>
            </a:r>
            <a:r>
              <a:rPr lang="en-US" altLang="zh-CN" b="1" dirty="0">
                <a:latin typeface="Times New Roman" panose="02020603050405020304" pitchFamily="18" charset="0"/>
              </a:rPr>
              <a:t> these dishes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1078866" y="739923"/>
            <a:ext cx="10263658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What (do you think) is the most special day in China? Answer the following questions.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39941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85" r="-945" b="20589"/>
          <a:stretch>
            <a:fillRect/>
          </a:stretch>
        </p:blipFill>
        <p:spPr bwMode="auto">
          <a:xfrm>
            <a:off x="4439816" y="124465"/>
            <a:ext cx="309634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764704"/>
            <a:ext cx="969590" cy="969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551" r="15350" b="19551"/>
          <a:stretch>
            <a:fillRect/>
          </a:stretch>
        </p:blipFill>
        <p:spPr>
          <a:xfrm>
            <a:off x="7996555" y="5359400"/>
            <a:ext cx="2058670" cy="1306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8500" r="15350" b="18500"/>
          <a:stretch>
            <a:fillRect/>
          </a:stretch>
        </p:blipFill>
        <p:spPr>
          <a:xfrm>
            <a:off x="10215245" y="5356860"/>
            <a:ext cx="1859280" cy="1309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5350" r="15350" b="16400"/>
          <a:stretch>
            <a:fillRect/>
          </a:stretch>
        </p:blipFill>
        <p:spPr>
          <a:xfrm>
            <a:off x="10185670" y="3287769"/>
            <a:ext cx="1893051" cy="13982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1151" r="14563" b="11151"/>
          <a:stretch>
            <a:fillRect/>
          </a:stretch>
        </p:blipFill>
        <p:spPr>
          <a:xfrm>
            <a:off x="10185400" y="1785620"/>
            <a:ext cx="1889125" cy="1501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551" r="16138" b="19551"/>
          <a:stretch>
            <a:fillRect/>
          </a:stretch>
        </p:blipFill>
        <p:spPr>
          <a:xfrm>
            <a:off x="5911850" y="5356225"/>
            <a:ext cx="2051050" cy="130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7768" y="270892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8</a:t>
            </a:r>
            <a:endParaRPr lang="en-US" altLang="zh-CN" sz="5400" b="1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make a banana milk shake?</a:t>
            </a:r>
            <a:endParaRPr lang="zh-CN" altLang="en-US" sz="5400" b="1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0650" y="1830070"/>
          <a:ext cx="11964035" cy="4392930"/>
        </p:xfrm>
        <a:graphic>
          <a:graphicData uri="http://schemas.openxmlformats.org/drawingml/2006/table">
            <a:tbl>
              <a:tblPr firstRow="1" bandRow="1"/>
              <a:tblGrid>
                <a:gridCol w="4525010"/>
                <a:gridCol w="7439025"/>
              </a:tblGrid>
              <a:tr h="8162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</a:tr>
              <a:tr h="8640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celebrate?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is the main dish?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97840" y="687705"/>
            <a:ext cx="111969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+mn-lt"/>
              </a:rPr>
              <a:t>Let’s take </a:t>
            </a:r>
            <a:r>
              <a:rPr lang="en-US" altLang="zh-CN" sz="3600" b="1" dirty="0">
                <a:solidFill>
                  <a:srgbClr val="FF0000"/>
                </a:solidFill>
                <a:latin typeface="+mn-lt"/>
              </a:rPr>
              <a:t>Dragon Boat Festival </a:t>
            </a:r>
            <a:r>
              <a:rPr lang="en-US" altLang="zh-CN" sz="3600" b="1" dirty="0">
                <a:solidFill>
                  <a:schemeClr val="tx1"/>
                </a:solidFill>
                <a:latin typeface="+mn-lt"/>
              </a:rPr>
              <a:t>as an example.</a:t>
            </a:r>
            <a:endParaRPr lang="en-US" altLang="zh-CN" sz="3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96630" y="2759852"/>
            <a:ext cx="69543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remember the famous poet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Qu Yuan</a:t>
            </a:r>
            <a:endParaRPr lang="zh-CN" altLang="en-US" b="1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8040" y="2004695"/>
            <a:ext cx="75539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on the 5th day of the fifth lunar(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阴历的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 month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13910" y="3607435"/>
            <a:ext cx="736663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eat </a:t>
            </a:r>
            <a:r>
              <a:rPr lang="en-US" altLang="zh-CN" sz="2800" b="1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zongzi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hold dragon boat races;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drink </a:t>
            </a:r>
            <a:r>
              <a:rPr lang="en-US" altLang="zh-CN" sz="2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realgar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wine(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雄黄酒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hang </a:t>
            </a:r>
            <a:r>
              <a:rPr lang="en-US" altLang="zh-CN" sz="2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mugwort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艾叶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); wear a spice bag 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香囊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 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38237" y="5069247"/>
            <a:ext cx="125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zongzi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5733415"/>
            <a:ext cx="1603375" cy="1017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120" y="2493645"/>
            <a:ext cx="1092200" cy="1893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30" y="5733415"/>
            <a:ext cx="1951990" cy="101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400" y="819462"/>
            <a:ext cx="4853543" cy="5850890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传统食物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在特别的节日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因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表示感谢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感恩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把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混在一起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装满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覆盖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切成片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某物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招待某人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在高温下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8983" y="819463"/>
            <a:ext cx="5515609" cy="5850890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traditional food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on special holidays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give thanks for ...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mix (together)... and/with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  <a:sym typeface="+mn-ea"/>
              </a:rPr>
              <a:t> ...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fill ... with ...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cover ... with ...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cut ... into pieces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serve sth to sb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at a very high temperature</a:t>
            </a:r>
            <a:endParaRPr lang="zh-CN" altLang="en-US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-35520"/>
            <a:ext cx="3620148" cy="98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03835" y="548640"/>
            <a:ext cx="117843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Making a turkey dinner</a:t>
            </a:r>
            <a:endParaRPr lang="zh-CN" altLang="en-US" b="1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Here is one way to make turkey for a Thanksgiving dinner.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First, mix together some bread pieces, onions, salt and pepper.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Next, fill the turkey with this bread mix.</a:t>
            </a:r>
            <a:endParaRPr lang="zh-CN" altLang="en-US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Then, put the turkey in a hot oven and cook it for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 few hours.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When it is ready, place the turkey on a large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plate and cover it with gravy.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Finally, cut the turkey into thin pieces and eat the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meat with vegetables like carrots and potatoes.</a:t>
            </a:r>
            <a:endParaRPr lang="zh-CN" altLang="en-US" sz="2800"/>
          </a:p>
        </p:txBody>
      </p:sp>
      <p:pic>
        <p:nvPicPr>
          <p:cNvPr id="4" name="图片 3" descr="20231204083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3910" y="5079365"/>
            <a:ext cx="1771015" cy="1563370"/>
          </a:xfrm>
          <a:prstGeom prst="rect">
            <a:avLst/>
          </a:prstGeom>
        </p:spPr>
      </p:pic>
      <p:pic>
        <p:nvPicPr>
          <p:cNvPr id="5" name="图片 4" descr="20231204083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5013325"/>
            <a:ext cx="1829435" cy="1652270"/>
          </a:xfrm>
          <a:prstGeom prst="rect">
            <a:avLst/>
          </a:prstGeom>
        </p:spPr>
      </p:pic>
      <p:pic>
        <p:nvPicPr>
          <p:cNvPr id="6" name="图片 5" descr="20231204083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0" y="5085715"/>
            <a:ext cx="1878965" cy="1574165"/>
          </a:xfrm>
          <a:prstGeom prst="rect">
            <a:avLst/>
          </a:prstGeom>
        </p:spPr>
      </p:pic>
      <p:pic>
        <p:nvPicPr>
          <p:cNvPr id="7" name="图片 6" descr="20231204083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55" y="5085715"/>
            <a:ext cx="1886585" cy="1496695"/>
          </a:xfrm>
          <a:prstGeom prst="rect">
            <a:avLst/>
          </a:prstGeom>
        </p:spPr>
      </p:pic>
      <p:pic>
        <p:nvPicPr>
          <p:cNvPr id="8" name="图片 7" descr="20231204083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370" y="5085715"/>
            <a:ext cx="1886585" cy="15392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3029" y="1015920"/>
            <a:ext cx="5585173" cy="51744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 it to your friends with some vegetables.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 this into the bird.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 it at a very high temperature for a long time.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 everything you need together in a large bowl.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487488" y="332656"/>
            <a:ext cx="100141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Try to find the same expressions in the passage.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096000" y="1167594"/>
            <a:ext cx="5597873" cy="5213735"/>
          </a:xfrm>
          <a:prstGeom prst="rect">
            <a:avLst/>
          </a:prstGeom>
          <a:solidFill>
            <a:srgbClr val="EFFFEF">
              <a:alpha val="50000"/>
            </a:srgb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80186" y="1179177"/>
            <a:ext cx="544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Cut the turkey into pieces and eat with vegetables like carrots and potatoes.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708062" y="1484784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663952" y="299695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124357" y="2711822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this bread mix.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703248" y="407707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68528" y="3736705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Put the turkey in a hot oven and cook it for a few hours.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00054" y="4938136"/>
            <a:ext cx="56221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Mix together some bread pieces, onions, salt and pepper.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703248" y="5229200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"/>
          <p:cNvSpPr txBox="1">
            <a:spLocks noChangeArrowheads="1"/>
          </p:cNvSpPr>
          <p:nvPr/>
        </p:nvSpPr>
        <p:spPr bwMode="auto">
          <a:xfrm>
            <a:off x="1127448" y="2420888"/>
            <a:ext cx="97930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read </a:t>
            </a:r>
            <a:r>
              <a:rPr lang="en-US" altLang="zh-CN" b="1" dirty="0">
                <a:latin typeface="Times New Roman" panose="02020603050405020304" pitchFamily="18" charset="0"/>
              </a:rPr>
              <a:t>to learn Thanksgiving and its special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food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read </a:t>
            </a:r>
            <a:r>
              <a:rPr lang="en-US" altLang="zh-CN" b="1" dirty="0">
                <a:latin typeface="Times New Roman" panose="02020603050405020304" pitchFamily="18" charset="0"/>
              </a:rPr>
              <a:t>to learn 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process </a:t>
            </a:r>
            <a:r>
              <a:rPr lang="en-US" altLang="zh-CN" b="1" dirty="0">
                <a:latin typeface="Times New Roman" panose="02020603050405020304" pitchFamily="18" charset="0"/>
              </a:rPr>
              <a:t>of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making turkey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</a:t>
            </a:r>
            <a:r>
              <a:rPr lang="en-US" altLang="zh-CN" b="1" dirty="0">
                <a:latin typeface="Times New Roman" panose="02020603050405020304" pitchFamily="18" charset="0"/>
              </a:rPr>
              <a:t>learn the new words and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expressions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1531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9776" y="764704"/>
            <a:ext cx="6852369" cy="1112486"/>
            <a:chOff x="2134220" y="1289593"/>
            <a:chExt cx="6852369" cy="11124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0" r="650" b="12201"/>
            <a:stretch>
              <a:fillRect/>
            </a:stretch>
          </p:blipFill>
          <p:spPr>
            <a:xfrm>
              <a:off x="2134220" y="1289593"/>
              <a:ext cx="6852369" cy="1112486"/>
            </a:xfrm>
            <a:prstGeom prst="rect">
              <a:avLst/>
            </a:prstGeom>
          </p:spPr>
        </p:pic>
        <p:sp>
          <p:nvSpPr>
            <p:cNvPr id="6146" name="Text Box 5"/>
            <p:cNvSpPr txBox="1">
              <a:spLocks noChangeArrowheads="1"/>
            </p:cNvSpPr>
            <p:nvPr/>
          </p:nvSpPr>
          <p:spPr bwMode="auto">
            <a:xfrm>
              <a:off x="2675372" y="1507395"/>
              <a:ext cx="5904904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400" b="1" dirty="0">
                  <a:solidFill>
                    <a:srgbClr val="0000FF"/>
                  </a:solidFill>
                </a:rPr>
                <a:t>H</a:t>
              </a:r>
              <a:r>
                <a:rPr lang="en-US" altLang="zh-CN" sz="3400" b="1" dirty="0" smtClean="0">
                  <a:solidFill>
                    <a:srgbClr val="0000FF"/>
                  </a:solidFill>
                </a:rPr>
                <a:t>ow </a:t>
              </a:r>
              <a:r>
                <a:rPr lang="en-US" altLang="zh-CN" sz="3400" b="1" dirty="0">
                  <a:solidFill>
                    <a:srgbClr val="0000FF"/>
                  </a:solidFill>
                </a:rPr>
                <a:t>to make a </a:t>
              </a:r>
              <a:r>
                <a:rPr lang="en-US" altLang="zh-CN" sz="3400" b="1" dirty="0" smtClean="0">
                  <a:solidFill>
                    <a:srgbClr val="0000FF"/>
                  </a:solidFill>
                </a:rPr>
                <a:t>sandwich?</a:t>
              </a:r>
              <a:endParaRPr lang="en-US" altLang="zh-CN" sz="3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147" name="Rectangle 6"/>
          <p:cNvSpPr>
            <a:spLocks noChangeArrowheads="1"/>
          </p:cNvSpPr>
          <p:nvPr/>
        </p:nvSpPr>
        <p:spPr bwMode="auto">
          <a:xfrm>
            <a:off x="2135560" y="2067436"/>
            <a:ext cx="9217024" cy="386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the butter on a piece of bread.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cut </a:t>
            </a:r>
            <a:r>
              <a:rPr lang="en-US" altLang="zh-CN" b="1" dirty="0">
                <a:latin typeface="Times New Roman" panose="02020603050405020304" pitchFamily="18" charset="0"/>
              </a:rPr>
              <a:t>up one tomato. Put the tomato on the sandwich.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cut </a:t>
            </a:r>
            <a:r>
              <a:rPr lang="en-US" altLang="zh-CN" b="1" dirty="0">
                <a:latin typeface="Times New Roman" panose="02020603050405020304" pitchFamily="18" charset="0"/>
              </a:rPr>
              <a:t>up an onion.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some cheese on the sandwich.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some lettuce on the cheese.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another piece of bread on top.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6148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24630" r="19849" b="20518"/>
          <a:stretch>
            <a:fillRect/>
          </a:stretch>
        </p:blipFill>
        <p:spPr bwMode="auto">
          <a:xfrm>
            <a:off x="461920" y="769933"/>
            <a:ext cx="388843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244" y="3789040"/>
            <a:ext cx="2481287" cy="2030144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54323" y="2093695"/>
            <a:ext cx="1656184" cy="386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 smtClean="0">
                <a:latin typeface="Times New Roman" panose="02020603050405020304" pitchFamily="18" charset="0"/>
              </a:rPr>
              <a:t>,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Then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Finally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470" r="6571" b="1"/>
          <a:stretch>
            <a:fillRect/>
          </a:stretch>
        </p:blipFill>
        <p:spPr>
          <a:xfrm>
            <a:off x="263352" y="133940"/>
            <a:ext cx="4536504" cy="13877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43872" y="492468"/>
            <a:ext cx="6935676" cy="1077218"/>
          </a:xfrm>
          <a:prstGeom prst="rect">
            <a:avLst/>
          </a:prstGeom>
          <a:solidFill>
            <a:srgbClr val="FFD03B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days are special to us Chinese? 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name some? 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844" y="4093425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Mid-Autumn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6719" y="4192584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Spring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16639" y="5104650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Dragon Boat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91029" y="4201710"/>
            <a:ext cx="352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Lantern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gimg2.baidu.com/image_search/src=http%3A%2F%2Fimgbdb3.bendibao.com%2Ftzbdb%2Fxiuxian%2F20201%2F17%2F2020117091854_73311.png&amp;refer=http%3A%2F%2Fimgbdb3.bendibao.com&amp;app=2002&amp;size=f9999,10000&amp;q=a80&amp;n=0&amp;g=0n&amp;fmt=auto?sec=1657957127&amp;t=52f28d7ee937144f196594a8947bdab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395" y="1870427"/>
            <a:ext cx="3925659" cy="2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gbdb3.bendibao.com%2Fgzbdb%2Ftour%2F20201%2F06%2F2020106095953_48891.jpg&amp;refer=http%3A%2F%2Fimgbdb3.bendibao.com&amp;app=2002&amp;size=f9999,10000&amp;q=a80&amp;n=0&amp;g=0n&amp;fmt=auto?sec=1657957196&amp;t=faaf711160608fb1630683625a9487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84" y="1830999"/>
            <a:ext cx="3338987" cy="22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mg2.baidu.com/image_search/src=http%3A%2F%2Fimg.cnwest.com%2Fa%2F10001%2F202109%2F19%2F6423f5ace31c149a530f704540997336.jpg&amp;refer=http%3A%2F%2Fimg.cnwest.com&amp;app=2002&amp;size=f9999,10000&amp;q=a80&amp;n=0&amp;g=0n&amp;fmt=auto?sec=1657957268&amp;t=9706c46c672664d3b3aad2e5a492b0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818244"/>
            <a:ext cx="3384376" cy="2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mg2.baidu.com/image_search/src=http%3A%2F%2Fcontent.pic.tianqistatic.com%2Fimages%2F202205%2F23%2F6a80c86567b43551.jpg&amp;refer=http%3A%2F%2Fcontent.pic.tianqistatic.com&amp;app=2002&amp;size=f9999,10000&amp;q=a80&amp;n=0&amp;g=0n&amp;fmt=auto?sec=1657957323&amp;t=5d728d2f7f5f9e0693dff4c9a7eeee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4" y="4704840"/>
            <a:ext cx="3563912" cy="20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6888088" y="5043308"/>
            <a:ext cx="4248471" cy="1359583"/>
          </a:xfrm>
          <a:prstGeom prst="roundRect">
            <a:avLst/>
          </a:prstGeom>
          <a:solidFill>
            <a:srgbClr val="CC00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Why are these days special to us</a:t>
            </a:r>
            <a:r>
              <a:rPr lang="en-US" altLang="zh-CN" b="1" dirty="0" smtClean="0">
                <a:solidFill>
                  <a:schemeClr val="bg1"/>
                </a:solidFill>
              </a:rPr>
              <a:t>?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3845188" y="864125"/>
            <a:ext cx="2184275" cy="647700"/>
          </a:xfrm>
          <a:prstGeom prst="ellipse">
            <a:avLst/>
          </a:prstGeom>
          <a:solidFill>
            <a:srgbClr val="FFCC00"/>
          </a:solidFill>
          <a:ln w="28575">
            <a:noFill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211" y="755599"/>
            <a:ext cx="1049623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5262977" y="130248"/>
            <a:ext cx="388843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传统的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惯例的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767408" y="4872017"/>
            <a:ext cx="10701741" cy="10331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chemeClr val="bg1"/>
                </a:solidFill>
                <a:cs typeface="Arial" panose="020B0604020202020204" pitchFamily="34" charset="0"/>
              </a:rPr>
              <a:t>Different countries have different </a:t>
            </a:r>
            <a:r>
              <a:rPr lang="en-US" altLang="zh-CN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traditional holidays and eat different foods. Let’s learn something about Thanksgiving.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8" y="2265305"/>
            <a:ext cx="2636894" cy="16731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2" y="2357319"/>
            <a:ext cx="2543864" cy="16110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605" y="2288534"/>
            <a:ext cx="2401764" cy="1626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" y="801299"/>
            <a:ext cx="1112892" cy="1112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049" y="2307490"/>
            <a:ext cx="2566562" cy="1631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4284" y="405385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FF3399"/>
                </a:solidFill>
              </a:rPr>
              <a:t>zongzi</a:t>
            </a:r>
            <a:endParaRPr lang="zh-CN" altLang="en-US" b="1" i="1" dirty="0">
              <a:solidFill>
                <a:srgbClr val="FF3399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0327" y="4103663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41474" y="4037108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3399"/>
                </a:solidFill>
              </a:rPr>
              <a:t>mooncakes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09429" y="3807629"/>
            <a:ext cx="2276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3399"/>
                </a:solidFill>
              </a:rPr>
              <a:t>sweet</a:t>
            </a:r>
            <a:endParaRPr lang="en-US" altLang="zh-CN" b="1" dirty="0" smtClean="0">
              <a:solidFill>
                <a:srgbClr val="FF3399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8246745" y="5332095"/>
            <a:ext cx="2639695" cy="6477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8584565" y="6083935"/>
            <a:ext cx="2164715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感恩节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6" grpId="0" bldLvl="0" animBg="1"/>
      <p:bldP spid="22547" grpId="0" bldLvl="0" animBg="1"/>
      <p:bldP spid="22552" grpId="0" bldLvl="0" animBg="1"/>
      <p:bldP spid="7" grpId="0"/>
      <p:bldP spid="15" grpId="0"/>
      <p:bldP spid="16" grpId="0"/>
      <p:bldP spid="17" grpId="0"/>
      <p:bldP spid="20" grpId="0" bldLvl="0" animBg="1"/>
      <p:bldP spid="2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5" t="11111"/>
          <a:stretch>
            <a:fillRect/>
          </a:stretch>
        </p:blipFill>
        <p:spPr bwMode="auto">
          <a:xfrm>
            <a:off x="8616280" y="188640"/>
            <a:ext cx="3045161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34465" y="2159698"/>
            <a:ext cx="8127846" cy="349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</a:rPr>
              <a:t>pictures on page 61 and answer the questions.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What kind of food are they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making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On which special day do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people </a:t>
            </a:r>
            <a:r>
              <a:rPr lang="en-US" altLang="zh-CN" b="1" dirty="0">
                <a:latin typeface="Times New Roman" panose="02020603050405020304" pitchFamily="18" charset="0"/>
              </a:rPr>
              <a:t>in North America eat it?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57455" y="3883942"/>
            <a:ext cx="2667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Turkey.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956711" y="5608303"/>
            <a:ext cx="5029200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Thanksgiving Day.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53" y="275986"/>
            <a:ext cx="5197360" cy="974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" y="1313551"/>
            <a:ext cx="4176464" cy="783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89092" grpId="0"/>
      <p:bldP spid="890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72" y="764704"/>
            <a:ext cx="5028784" cy="209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79376" y="1628800"/>
            <a:ext cx="1144927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Read the </a:t>
            </a:r>
            <a:r>
              <a:rPr lang="en-US" altLang="zh-CN" b="1" dirty="0" smtClean="0">
                <a:solidFill>
                  <a:srgbClr val="0000FF"/>
                </a:solidFill>
              </a:rPr>
              <a:t>first paragraph quickly and answer the question.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 t="6022" r="17107" b="20528"/>
          <a:stretch>
            <a:fillRect/>
          </a:stretch>
        </p:blipFill>
        <p:spPr>
          <a:xfrm>
            <a:off x="4079776" y="282082"/>
            <a:ext cx="3528392" cy="1080120"/>
          </a:xfrm>
          <a:prstGeom prst="rect">
            <a:avLst/>
          </a:prstGeom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479376" y="2430618"/>
            <a:ext cx="10873208" cy="122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When is Thanksgiving Day in the United States and Canada every year?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479376" y="3656809"/>
            <a:ext cx="1101722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 the United States, this festival is always on the fourth Thursday in November, but in Canada it falls on the second Monday in October.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7215677" y="2961148"/>
            <a:ext cx="4839619" cy="1644403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74766" y="1911142"/>
            <a:ext cx="2520280" cy="792088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______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74766" y="3783350"/>
            <a:ext cx="2520280" cy="936104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Thanksgiving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687235" y="864558"/>
            <a:ext cx="724613" cy="525658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5" name="圆角矩形 14"/>
          <p:cNvSpPr/>
          <p:nvPr/>
        </p:nvSpPr>
        <p:spPr>
          <a:xfrm>
            <a:off x="3411140" y="330714"/>
            <a:ext cx="8573485" cy="1210501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 _____________________________________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 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680" y="1988840"/>
            <a:ext cx="1297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special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88848" y="2703230"/>
            <a:ext cx="0" cy="1080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312063" y="2660938"/>
            <a:ext cx="11968" cy="1122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477031" y="428134"/>
            <a:ext cx="8441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A time to give thanks for food in the autumn and other good things people enjoy in life.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481944"/>
            <a:ext cx="2718936" cy="1359468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411140" y="1638635"/>
            <a:ext cx="8682141" cy="1210501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When? _____________________________________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 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03752" y="1781671"/>
            <a:ext cx="8496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In the United States, the fourth Thursday in November. In Canada, the second Monday in October.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359723" y="3127952"/>
            <a:ext cx="3215514" cy="635347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celebrate?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49256" y="3044685"/>
            <a:ext cx="4572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Families get together and celebrate it with a big family meal.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575237" y="3445625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3331808" y="4838206"/>
            <a:ext cx="6445872" cy="660326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main dish?_________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49380" y="4909814"/>
            <a:ext cx="15387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Turkey. 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411140" y="5777197"/>
            <a:ext cx="3332083" cy="687889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make it?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88444" y="313088"/>
            <a:ext cx="239879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Complete the blanks.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9" grpId="0"/>
      <p:bldP spid="31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4693240" y="690572"/>
            <a:ext cx="7213677" cy="5258708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First, 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Next,_____________________________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that, 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36026" y="2266799"/>
            <a:ext cx="2520280" cy="792088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special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36026" y="4139007"/>
            <a:ext cx="2520280" cy="936104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Thanksgiving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466463" y="3100582"/>
            <a:ext cx="663628" cy="144016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50108" y="3058887"/>
            <a:ext cx="0" cy="1080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173323" y="3016595"/>
            <a:ext cx="11968" cy="1122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761292"/>
            <a:ext cx="2160240" cy="1080120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2979941" y="2381648"/>
            <a:ext cx="1306283" cy="2434599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make it?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33908" y="788511"/>
            <a:ext cx="648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mix with bread pieces, onions, salt and pepper.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08777" y="1876260"/>
            <a:ext cx="5858507" cy="59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the bread mix.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4319455" y="1054348"/>
            <a:ext cx="422874" cy="47509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22" name="矩形 21"/>
          <p:cNvSpPr/>
          <p:nvPr/>
        </p:nvSpPr>
        <p:spPr>
          <a:xfrm>
            <a:off x="5034618" y="2391794"/>
            <a:ext cx="6732666" cy="1151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put the turkey in a hot oven and cook for a few hours.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07935" y="3459145"/>
            <a:ext cx="6732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place it on a plate and cover it with gravy.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81252" y="4607059"/>
            <a:ext cx="6732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cut it into pieces and eat with vegetables.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22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45" y="548680"/>
            <a:ext cx="4481454" cy="2843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4" y="692696"/>
            <a:ext cx="2893179" cy="10801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2792" y="3156918"/>
            <a:ext cx="3384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C00FF"/>
                </a:solidFill>
                <a:latin typeface="+mn-lt"/>
              </a:rPr>
              <a:t>the Dragon Boat Festival</a:t>
            </a:r>
            <a:endParaRPr lang="zh-CN" altLang="en-US" b="1" dirty="0">
              <a:solidFill>
                <a:srgbClr val="CC00FF"/>
              </a:solidFill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408" y="980728"/>
            <a:ext cx="2352381" cy="43523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476" y="3810090"/>
            <a:ext cx="4742857" cy="24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5540" y="956805"/>
            <a:ext cx="11305256" cy="49244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Ⅰ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根据句意，从方框中选择恰当的单词填空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,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注意形式变化。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06" y="24036"/>
            <a:ext cx="4572396" cy="9327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376" y="2467875"/>
            <a:ext cx="11305256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1. The turkey is ready. Please _______ it to your friends.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2. I think the Spring Festival is the most important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festival in China.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3. I had three _______ of bread for breakfast this morning.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4. The leaves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叶子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begin to fall when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comes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5. It’s my mother’s birthday tomorrow. We will go out for a meal to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5520" y="1553475"/>
          <a:ext cx="892899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2899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traditional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pepper,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serve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celebrate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mix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temperature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piece,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prepare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autumn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plate</a:t>
                      </a:r>
                      <a:endParaRPr lang="zh-CN" sz="3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735960" y="2553010"/>
            <a:ext cx="1362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serve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83452" y="3136053"/>
            <a:ext cx="24421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traditional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17888" y="4293096"/>
            <a:ext cx="14558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pieces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92144" y="4941168"/>
            <a:ext cx="174386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autumn 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41824" y="6098856"/>
            <a:ext cx="20319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celebrate   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9376" y="1916832"/>
            <a:ext cx="11449272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6. Look! The students are busy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for the English test.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7. _______ red and yellow, and you will get orange.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8. He put some _______ in the soup. He thought it was delicious.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9. Don’t leave the dirty bowls and _______ in the sink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洗碗槽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 Wash them now.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622300" indent="-62230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10. When you bake fish, the key is to bake it at a high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for a short time.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552" y="548680"/>
          <a:ext cx="8424936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493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traditional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pepper,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serve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celebrate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mix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temperature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piece,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prepare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autumn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plate</a:t>
                      </a:r>
                      <a:endParaRPr lang="zh-CN" sz="3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023992" y="1928445"/>
            <a:ext cx="2586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preparing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2553291"/>
            <a:ext cx="107396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Mix</a:t>
            </a:r>
            <a:r>
              <a:rPr lang="en-US" altLang="zh-CN" b="1" dirty="0">
                <a:solidFill>
                  <a:srgbClr val="FF0000"/>
                </a:solidFill>
              </a:rPr>
              <a:t>  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7688" y="3140968"/>
            <a:ext cx="14340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pepper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68988" y="3717032"/>
            <a:ext cx="12961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plates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1464" y="5445224"/>
            <a:ext cx="2586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temperature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368" y="404664"/>
            <a:ext cx="115212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Ⅱ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根据汉语意思，完成英语句子，每空一词（含缩略形式）。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1. </a:t>
            </a:r>
            <a:r>
              <a:rPr lang="zh-CN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那个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魔术师把杯子里装满了水。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That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magician _______ _______ _______ _______ 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我们应该感恩我们很健康。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We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should _______ _______ _______ our good health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3.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Mary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笑了，用一只手捂着她的嘴。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Mary laughed and _______ _______ _______ _______ _______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4.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把东西收拾好，该上床睡觉了。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Put your things away. _______ _______ _______ go to bed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9736" y="1700808"/>
            <a:ext cx="70567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filled        the        </a:t>
            </a:r>
            <a:r>
              <a:rPr lang="en-US" altLang="zh-CN" b="1" dirty="0">
                <a:solidFill>
                  <a:srgbClr val="FF0000"/>
                </a:solidFill>
              </a:rPr>
              <a:t>cup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with      water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43672" y="2852936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give      thanks     for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800" y="4005064"/>
            <a:ext cx="73448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covered    her        mouth    with         her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5782194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It’s          time         to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3432" y="4650970"/>
            <a:ext cx="1224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hand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83432" y="692696"/>
            <a:ext cx="104483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她把她的玩具狗看作最好的朋友。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She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her toy dog _______ her best friend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1584" y="1364445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sees                               as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0576" y="1966891"/>
            <a:ext cx="10722048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6.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这儿有一种可以帮助你省钱的办法。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_______ _______ _______ help you save money.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7.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我喜欢和我姐姐在特别的节日里交换礼物。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I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like to exchange gifts with my sister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0656" y="2614963"/>
            <a:ext cx="72008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Here           is        a/one      way         to</a:t>
            </a:r>
            <a:r>
              <a:rPr lang="en-US" altLang="zh-CN" b="1" dirty="0">
                <a:solidFill>
                  <a:srgbClr val="FF0000"/>
                </a:solidFill>
              </a:rPr>
              <a:t> 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47360" y="4365104"/>
            <a:ext cx="33843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   on         special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66640" y="4952781"/>
            <a:ext cx="359325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holidays </a:t>
            </a:r>
            <a:r>
              <a:rPr lang="en-US" altLang="zh-CN" b="1" dirty="0">
                <a:solidFill>
                  <a:srgbClr val="FF0000"/>
                </a:solidFill>
              </a:rPr>
              <a:t>/ </a:t>
            </a:r>
            <a:r>
              <a:rPr lang="en-US" altLang="zh-CN" b="1" dirty="0" smtClean="0">
                <a:solidFill>
                  <a:srgbClr val="FF0000"/>
                </a:solidFill>
              </a:rPr>
              <a:t>festivals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5"/>
          <p:cNvSpPr txBox="1">
            <a:spLocks noChangeArrowheads="1"/>
          </p:cNvSpPr>
          <p:nvPr/>
        </p:nvSpPr>
        <p:spPr bwMode="auto">
          <a:xfrm>
            <a:off x="2855640" y="2323795"/>
            <a:ext cx="7992888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1. Write a summary of the article.</a:t>
            </a:r>
            <a:endParaRPr lang="en-US" altLang="zh-CN" b="1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</a:rPr>
              <a:t>Preview 3a-4 on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P63-64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052736"/>
            <a:ext cx="5354849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3845188" y="864125"/>
            <a:ext cx="2184275" cy="647700"/>
          </a:xfrm>
          <a:prstGeom prst="ellipse">
            <a:avLst/>
          </a:prstGeom>
          <a:solidFill>
            <a:srgbClr val="FFCC00"/>
          </a:solidFill>
          <a:ln w="28575">
            <a:noFill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3791585" y="1162050"/>
            <a:ext cx="23698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传统的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惯例的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02385" y="1988820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346924" y="5286689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Spring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s://gimg2.baidu.com/image_search/src=http%3A%2F%2Fimgbdb3.bendibao.com%2Fgzbdb%2Ftour%2F20201%2F06%2F2020106095953_48891.jpg&amp;refer=http%3A%2F%2Fimgbdb3.bendibao.com&amp;app=2002&amp;size=f9999,10000&amp;q=a80&amp;n=0&amp;g=0n&amp;fmt=auto?sec=1657957196&amp;t=faaf711160608fb1630683625a94874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89" y="2925104"/>
            <a:ext cx="3338987" cy="22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3615" y="2921635"/>
            <a:ext cx="3518535" cy="229044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9560" y="5229225"/>
            <a:ext cx="217487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3844925" y="2419985"/>
            <a:ext cx="101473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r>
              <a:rPr lang="zh-CN" sz="2000" b="1" dirty="0">
                <a:solidFill>
                  <a:schemeClr val="tx1"/>
                </a:solidFill>
                <a:latin typeface="+mn-ea"/>
                <a:ea typeface="+mn-ea"/>
              </a:rPr>
              <a:t>庆祝</a:t>
            </a:r>
            <a:endParaRPr lang="zh-CN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8" grpId="0"/>
      <p:bldP spid="11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988820"/>
            <a:ext cx="695833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7663369" y="5255810"/>
            <a:ext cx="352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</a:rPr>
              <a:t>Lantern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gimg2.baidu.com/image_search/src=http%3A%2F%2Fimgbdb3.bendibao.com%2Ftzbdb%2Fxiuxian%2F20201%2F17%2F2020117091854_73311.png&amp;refer=http%3A%2F%2Fimgbdb3.bendibao.com&amp;app=2002&amp;size=f9999,10000&amp;q=a80&amp;n=0&amp;g=0n&amp;fmt=auto?sec=1657957127&amp;t=52f28d7ee937144f196594a8947bdab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35" y="2924527"/>
            <a:ext cx="3925659" cy="2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27760" y="2922270"/>
            <a:ext cx="3690620" cy="23456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76045" y="5445125"/>
            <a:ext cx="312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 dirty="0" smtClean="0">
                <a:solidFill>
                  <a:srgbClr val="FF3399"/>
                </a:solidFill>
              </a:rPr>
              <a:t>sweet 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988820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598920" y="5013960"/>
            <a:ext cx="5178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Dragon Boat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32" name="Picture 8" descr="https://gimg2.baidu.com/image_search/src=http%3A%2F%2Fcontent.pic.tianqistatic.com%2Fimages%2F202205%2F23%2F6a80c86567b43551.jpg&amp;refer=http%3A%2F%2Fcontent.pic.tianqistatic.com&amp;app=2002&amp;size=f9999,10000&amp;q=a80&amp;n=0&amp;g=0n&amp;fmt=auto?sec=1657957323&amp;t=5d728d2f7f5f9e0693dff4c9a7eeee3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24" y="2854450"/>
            <a:ext cx="3563912" cy="20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83615" y="2853055"/>
            <a:ext cx="3358515" cy="21570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063599" y="501397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 dirty="0" err="1" smtClean="0">
                <a:solidFill>
                  <a:srgbClr val="FF3399"/>
                </a:solidFill>
              </a:rPr>
              <a:t>zongzi</a:t>
            </a:r>
            <a:endParaRPr lang="zh-CN" altLang="en-US" b="1" i="1" dirty="0">
              <a:solidFill>
                <a:srgbClr val="FF3399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773555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942840" y="3430270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673499" y="477097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Mid-Autumn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gimg2.baidu.com/image_search/src=http%3A%2F%2Fimg.cnwest.com%2Fa%2F10001%2F202109%2F19%2F6423f5ace31c149a530f704540997336.jpg&amp;refer=http%3A%2F%2Fimg.cnwest.com&amp;app=2002&amp;size=f9999,10000&amp;q=a80&amp;n=0&amp;g=0n&amp;fmt=auto?sec=1657957268&amp;t=9706c46c672664d3b3aad2e5a492b08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23" y="2495789"/>
            <a:ext cx="3384376" cy="2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3570" y="2419350"/>
            <a:ext cx="3357245" cy="22745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1343384" y="4801013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 smtClean="0">
                <a:solidFill>
                  <a:srgbClr val="FF3399"/>
                </a:solidFill>
              </a:rPr>
              <a:t>mooncakes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2552" name="Rectangle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06070" y="5517515"/>
            <a:ext cx="11783695" cy="10331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600" b="1">
                <a:solidFill>
                  <a:schemeClr val="bg1"/>
                </a:solidFill>
                <a:sym typeface="+mn-ea"/>
              </a:rPr>
              <a:t>In most countries, people usually eat traditional food on special holidays.</a:t>
            </a:r>
            <a:r>
              <a:rPr lang="zh-CN" altLang="en-US" sz="2800"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Let’s learn a passage about Thanksgiving.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0" name="Oval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144135" y="5977890"/>
            <a:ext cx="2468880" cy="6477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24250" y="5877565"/>
            <a:ext cx="244217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感恩节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22552" grpId="0" bldLvl="0" animBg="1"/>
      <p:bldP spid="20" grpId="0" bldLvl="0" animBg="1"/>
      <p:bldP spid="21" grpId="0" bldLvl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7125" y="1844675"/>
            <a:ext cx="9901555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FF0000"/>
                </a:solidFill>
              </a:rPr>
              <a:t>Thanksgiving in North America</a:t>
            </a:r>
            <a:endParaRPr lang="en-US" altLang="zh-CN" sz="6000">
              <a:solidFill>
                <a:srgbClr val="FF0000"/>
              </a:solidFill>
            </a:endParaRPr>
          </a:p>
        </p:txBody>
      </p:sp>
      <p:pic>
        <p:nvPicPr>
          <p:cNvPr id="8" name="Section B 2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39" y="5877218"/>
            <a:ext cx="1088881" cy="938665"/>
          </a:xfrm>
          <a:prstGeom prst="rect">
            <a:avLst/>
          </a:prstGeom>
        </p:spPr>
      </p:pic>
      <p:pic>
        <p:nvPicPr>
          <p:cNvPr id="3" name="Section B 2b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4470" y="573341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8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8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745490" y="476885"/>
            <a:ext cx="1144651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B050"/>
                </a:solidFill>
                <a:sym typeface="+mn-ea"/>
              </a:rPr>
              <a:t>Read the 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first part of the article</a:t>
            </a:r>
            <a:r>
              <a:rPr lang="en-US" altLang="zh-CN" b="1" dirty="0">
                <a:solidFill>
                  <a:srgbClr val="00B050"/>
                </a:solidFill>
              </a:rPr>
              <a:t> carefully and answer the following questions. 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548640"/>
            <a:ext cx="763270" cy="763270"/>
          </a:xfrm>
          <a:prstGeom prst="rect">
            <a:avLst/>
          </a:prstGeom>
        </p:spPr>
      </p:pic>
      <p:sp>
        <p:nvSpPr>
          <p:cNvPr id="12290" name="Text Box 9"/>
          <p:cNvSpPr txBox="1">
            <a:spLocks noChangeArrowheads="1"/>
          </p:cNvSpPr>
          <p:nvPr/>
        </p:nvSpPr>
        <p:spPr bwMode="auto">
          <a:xfrm>
            <a:off x="1271905" y="1772920"/>
            <a:ext cx="1036193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1. </a:t>
            </a:r>
            <a:r>
              <a:rPr lang="en-US" altLang="zh-CN" sz="3600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3600" b="1" dirty="0">
                <a:latin typeface="Times New Roman" panose="02020603050405020304" pitchFamily="18" charset="0"/>
              </a:rPr>
              <a:t> do people celebrate Thanksgiving? </a:t>
            </a:r>
            <a:endParaRPr lang="en-US" altLang="zh-CN" sz="36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2. </a:t>
            </a:r>
            <a:r>
              <a:rPr lang="en-US" altLang="zh-CN" sz="3600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When</a:t>
            </a:r>
            <a:r>
              <a:rPr lang="en-US" altLang="zh-CN" sz="3600" b="1" dirty="0">
                <a:latin typeface="Times New Roman" panose="02020603050405020304" pitchFamily="18" charset="0"/>
              </a:rPr>
              <a:t> do people celebrate it?</a:t>
            </a:r>
            <a:endParaRPr lang="en-US" altLang="zh-CN" sz="36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3. </a:t>
            </a:r>
            <a:r>
              <a:rPr lang="en-US" altLang="zh-CN" sz="3600" b="1" dirty="0">
                <a:solidFill>
                  <a:srgbClr val="1F2DA8"/>
                </a:solidFill>
                <a:latin typeface="Times New Roman" panose="02020603050405020304" pitchFamily="18" charset="0"/>
                <a:sym typeface="+mn-ea"/>
              </a:rPr>
              <a:t>Why</a:t>
            </a: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 is Thanksgiving important?</a:t>
            </a:r>
            <a:endParaRPr lang="en-US" altLang="zh-CN" sz="3600" b="1" dirty="0">
              <a:latin typeface="Times New Roman" panose="02020603050405020304" pitchFamily="18" charset="0"/>
              <a:sym typeface="+mn-ea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 smtClean="0"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. </a:t>
            </a:r>
            <a:r>
              <a:rPr lang="en-US" altLang="zh-CN" sz="3600" b="1" dirty="0">
                <a:solidFill>
                  <a:srgbClr val="1F2DA8"/>
                </a:solidFill>
                <a:latin typeface="Times New Roman" panose="02020603050405020304" pitchFamily="18" charset="0"/>
                <a:sym typeface="+mn-ea"/>
              </a:rPr>
              <a:t>How</a:t>
            </a: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 do people celebrate it?</a:t>
            </a:r>
            <a:endParaRPr lang="en-US" altLang="zh-CN" sz="3600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5. </a:t>
            </a:r>
            <a:r>
              <a:rPr lang="en-US" altLang="zh-CN" sz="3600" b="1" dirty="0">
                <a:solidFill>
                  <a:srgbClr val="1F2DA8"/>
                </a:solidFill>
                <a:latin typeface="Times New Roman" panose="02020603050405020304" pitchFamily="18" charset="0"/>
                <a:sym typeface="+mn-ea"/>
              </a:rPr>
              <a:t>What</a:t>
            </a: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 is the main dish of the Thanksgiving meal?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TABLE_ENDDRAG_ORIGIN_RECT" val="942*345"/>
  <p:tag name="TABLE_ENDDRAG_RECT" val="9*144*942*345"/>
</p:tagLst>
</file>

<file path=ppt/tags/tag48.xml><?xml version="1.0" encoding="utf-8"?>
<p:tagLst xmlns:p="http://schemas.openxmlformats.org/presentationml/2006/main">
  <p:tag name="commondata" val="eyJoZGlkIjoiMjVmYjAxY2FmNzg0OWE3MzdiYmY3MzJjYWE1MWZjYTYifQ=="/>
  <p:tag name="KSO_WPP_MARK_KEY" val="a179eb7d-41f8-4760-9833-1eced1a8beda"/>
  <p:tag name="COMMONDATA" val="eyJoZGlkIjoiMTJmNTg2ODljNGQyMTIwYzYzZjY5YTYzOWFjMThmMDg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10856</Words>
  <Application>WPS 演示</Application>
  <PresentationFormat>宽屏</PresentationFormat>
  <Paragraphs>457</Paragraphs>
  <Slides>39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Times New Roman</vt:lpstr>
      <vt:lpstr>Arial</vt:lpstr>
      <vt:lpstr>微软雅黑</vt:lpstr>
      <vt:lpstr>Arial Unicode MS</vt:lpstr>
      <vt:lpstr>Calibri</vt:lpstr>
      <vt:lpstr>Wingdings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641</cp:revision>
  <dcterms:created xsi:type="dcterms:W3CDTF">2013-03-17T02:35:00Z</dcterms:created>
  <dcterms:modified xsi:type="dcterms:W3CDTF">2024-12-09T01:26:38Z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EA9034A297C0474DBE87749AB2889BC7_13</vt:lpwstr>
  </property>
  <property fmtid="{D5CDD505-2E9C-101B-9397-08002B2CF9AE}" pid="3" name="KSOProductBuildVer">
    <vt:lpwstr>2052-12.1.0.19302</vt:lpwstr>
  </property>
</Properties>
</file>